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1"/>
    <p:sldMasterId id="2147483729" r:id="rId2"/>
  </p:sldMasterIdLst>
  <p:notesMasterIdLst>
    <p:notesMasterId r:id="rId13"/>
  </p:notesMasterIdLst>
  <p:sldIdLst>
    <p:sldId id="266" r:id="rId3"/>
    <p:sldId id="260" r:id="rId4"/>
    <p:sldId id="257" r:id="rId5"/>
    <p:sldId id="258" r:id="rId6"/>
    <p:sldId id="261" r:id="rId7"/>
    <p:sldId id="259" r:id="rId8"/>
    <p:sldId id="267" r:id="rId9"/>
    <p:sldId id="263" r:id="rId10"/>
    <p:sldId id="268" r:id="rId11"/>
    <p:sldId id="265" r:id="rId12"/>
  </p:sldIdLst>
  <p:sldSz cx="9144000" cy="5143500" type="screen16x9"/>
  <p:notesSz cx="6858000" cy="9144000"/>
  <p:embeddedFontLst>
    <p:embeddedFont>
      <p:font typeface="Nirmala UI" panose="020B0502040204020203" pitchFamily="34" charset="0"/>
      <p:regular r:id="rId14"/>
      <p:bold r:id="rId15"/>
    </p:embeddedFont>
    <p:embeddedFont>
      <p:font typeface="Wingdings 3" panose="05040102010807070707" pitchFamily="18" charset="2"/>
      <p:regular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Tw Cen MT Condensed" panose="020B0606020104020203" pitchFamily="34" charset="0"/>
      <p:regular r:id="rId21"/>
      <p:bold r:id="rId22"/>
    </p:embeddedFont>
    <p:embeddedFont>
      <p:font typeface="MS Mincho" panose="02020609040205080304" pitchFamily="49" charset="-128"/>
      <p:regular r:id="rId23"/>
    </p:embeddedFont>
    <p:embeddedFont>
      <p:font typeface="Calibri Light" panose="020F0302020204030204" pitchFamily="34" charset="0"/>
      <p:regular r:id="rId24"/>
      <p:italic r:id="rId25"/>
    </p:embeddedFont>
    <p:embeddedFont>
      <p:font typeface="Tw Cen MT" panose="020B0602020104020603" pitchFamily="3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2FACB3B8-7636-4BAE-ACA1-24B1B281165D}">
          <p14:sldIdLst>
            <p14:sldId id="266"/>
            <p14:sldId id="260"/>
            <p14:sldId id="257"/>
            <p14:sldId id="258"/>
          </p14:sldIdLst>
        </p14:section>
        <p14:section name="Untitled Section" id="{120D5E1A-7163-4A34-8C06-60660495A84E}">
          <p14:sldIdLst>
            <p14:sldId id="261"/>
            <p14:sldId id="259"/>
            <p14:sldId id="267"/>
            <p14:sldId id="263"/>
            <p14:sldId id="268"/>
            <p14:sldId id="26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3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197" y="269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1.xml"/><Relationship Id="rId21" Type="http://schemas.openxmlformats.org/officeDocument/2006/relationships/font" Target="fonts/font8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1.fntdata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8.xml"/><Relationship Id="rId19" Type="http://schemas.openxmlformats.org/officeDocument/2006/relationships/font" Target="fonts/font6.fntdata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presProps" Target="presProps.xml"/><Relationship Id="rId8" Type="http://schemas.openxmlformats.org/officeDocument/2006/relationships/slide" Target="slides/slide6.xml"/></Relationships>
</file>

<file path=ppt/media/image1.jpeg>
</file>

<file path=ppt/media/image2.jpg>
</file>

<file path=ppt/media/image3.jpg>
</file>

<file path=ppt/media/image4.png>
</file>

<file path=ppt/media/image5.png>
</file>

<file path=ppt/media/image6.png>
</file>

<file path=ppt/media/image7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c6f90357f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c6f90357f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c6f90357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c6f90357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c6f90357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c6f90357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c6f90357f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c6f90357f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c6f90357f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c6f90357f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c6f90357f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c6f90357f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c6f90357f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c6f90357f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9144000" cy="3429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9144000" cy="3429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2900" y="3720103"/>
            <a:ext cx="5829300" cy="1097280"/>
          </a:xfrm>
        </p:spPr>
        <p:txBody>
          <a:bodyPr anchor="ctr">
            <a:normAutofit/>
          </a:bodyPr>
          <a:lstStyle>
            <a:lvl1pPr algn="r">
              <a:defRPr sz="3750" spc="15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57950" y="3720103"/>
            <a:ext cx="2400300" cy="109728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35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342900" indent="0" algn="ctr">
              <a:buNone/>
              <a:defRPr sz="135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350"/>
            </a:lvl4pPr>
            <a:lvl5pPr marL="1371600" indent="0" algn="ctr">
              <a:buNone/>
              <a:defRPr sz="1350"/>
            </a:lvl5pPr>
            <a:lvl6pPr marL="1714500" indent="0" algn="ctr">
              <a:buNone/>
              <a:defRPr sz="1350"/>
            </a:lvl6pPr>
            <a:lvl7pPr marL="2057400" indent="0" algn="ctr">
              <a:buNone/>
              <a:defRPr sz="1350"/>
            </a:lvl7pPr>
            <a:lvl8pPr marL="2400300" indent="0" algn="ctr">
              <a:buNone/>
              <a:defRPr sz="1350"/>
            </a:lvl8pPr>
            <a:lvl9pPr marL="2743200" indent="0" algn="ctr">
              <a:buNone/>
              <a:defRPr sz="135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5BCAD085-E8A6-8845-BD4E-CB4CCA059FC4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290132" y="3948080"/>
            <a:ext cx="0" cy="6858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43775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5663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571500"/>
            <a:ext cx="1971675" cy="4057650"/>
          </a:xfrm>
        </p:spPr>
        <p:txBody>
          <a:bodyPr vert="eaVert" lIns="45720" tIns="91440" rIns="45720" bIns="9144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42951" y="571500"/>
            <a:ext cx="5686425" cy="405765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7543800" y="44447"/>
            <a:ext cx="0" cy="6858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49903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5"/>
            <a:ext cx="7543800" cy="85725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6EE87-EBD5-4F12-A48A-63ACA297AC8F}" type="datetimeFigureOut">
              <a:rPr lang="en-US" smtClean="0"/>
              <a:t>11/26/2024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8734767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3614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69214"/>
            <a:ext cx="7543800" cy="267462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3339846"/>
            <a:ext cx="7543800" cy="85725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1015F-7CC6-4D0A-9D87-873EA4C304CC}" type="datetimeFigureOut">
              <a:rPr lang="en-US" smtClean="0"/>
              <a:t>11/26/2024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2061246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59" y="1384301"/>
            <a:ext cx="3703320" cy="301752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384301"/>
            <a:ext cx="3703320" cy="301752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6A301-0538-44EC-B09D-202E1042A48B}" type="datetimeFigureOut">
              <a:rPr lang="en-US" smtClean="0"/>
              <a:t>11/26/2024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70187057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1936751"/>
            <a:ext cx="3703320" cy="253365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1936751"/>
            <a:ext cx="3703320" cy="253365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9574A-8875-45EF-8EA2-3CAA0F7ABC4C}" type="datetimeFigureOut">
              <a:rPr lang="en-US" smtClean="0"/>
              <a:t>11/26/2024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669137734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4D4C-5367-4C26-9E2B-D8088D7FCA81}" type="datetimeFigureOut">
              <a:rPr lang="en-US" smtClean="0"/>
              <a:t>11/26/2024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65658275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91E96-98B0-4413-9547-46F3504108EF}" type="datetimeFigureOut">
              <a:rPr lang="en-US" smtClean="0"/>
              <a:t>11/26/2024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8589198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548640"/>
            <a:ext cx="4869180" cy="394335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534343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4844839"/>
            <a:ext cx="1963883" cy="273844"/>
          </a:xfrm>
        </p:spPr>
        <p:txBody>
          <a:bodyPr/>
          <a:lstStyle>
            <a:lvl1pPr algn="l">
              <a:defRPr/>
            </a:lvl1pPr>
          </a:lstStyle>
          <a:p>
            <a:fld id="{05C68B11-C5A8-448C-8CE9-B1A273C79CFC}" type="datetimeFigureOut">
              <a:rPr lang="en-US" smtClean="0"/>
              <a:t>11/26/2024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4844839"/>
            <a:ext cx="3486150" cy="273844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35267720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01746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714750"/>
            <a:ext cx="9141619" cy="14287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368630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3806190"/>
            <a:ext cx="7584948" cy="617220"/>
          </a:xfrm>
        </p:spPr>
        <p:txBody>
          <a:bodyPr lIns="91440" tIns="0" rIns="91440" bIns="0"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3686307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4430267"/>
            <a:ext cx="7584948" cy="44577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16CA0-919D-4A49-9C8A-62FDFB3A5183}" type="datetimeFigureOut">
              <a:rPr lang="en-US" smtClean="0"/>
              <a:t>11/26/2024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10343788"/>
      </p:ext>
    </p:extLst>
  </p:cSld>
  <p:clrMapOvr>
    <a:masterClrMapping/>
  </p:clrMapOvr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3815-2707-4475-8F1A-B873CB631BB4}" type="datetimeFigureOut">
              <a:rPr lang="en-US" smtClean="0"/>
              <a:t>11/26/2024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30052256"/>
      </p:ext>
    </p:extLst>
  </p:cSld>
  <p:clrMapOvr>
    <a:masterClrMapping/>
  </p:clrMapOvr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11084"/>
            <a:ext cx="1971675" cy="4318066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11083"/>
            <a:ext cx="5800725" cy="4318067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AFB99-0EAB-4182-AFF8-E214C82A68F6}" type="datetimeFigureOut">
              <a:rPr lang="en-US" smtClean="0"/>
              <a:t>11/26/2024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875403"/>
      </p:ext>
    </p:extLst>
  </p:cSld>
  <p:clrMapOvr>
    <a:masterClrMapping/>
  </p:clrMapOvr>
  <p:hf sldNum="0"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1_Section header">
    <p:bg>
      <p:bgPr>
        <a:solidFill>
          <a:schemeClr val="dk1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1070311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2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289744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bg>
      <p:bgPr>
        <a:solidFill>
          <a:schemeClr val="lt2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7077955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934028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3429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9144000" cy="3429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720103"/>
            <a:ext cx="5829300" cy="1097280"/>
          </a:xfrm>
        </p:spPr>
        <p:txBody>
          <a:bodyPr anchor="ctr">
            <a:normAutofit/>
          </a:bodyPr>
          <a:lstStyle>
            <a:lvl1pPr algn="r">
              <a:defRPr sz="3750" b="0" spc="15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57950" y="3720103"/>
            <a:ext cx="2400300" cy="109728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35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290132" y="3948080"/>
            <a:ext cx="0" cy="6858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12860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096" y="438912"/>
            <a:ext cx="7290054" cy="112471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8095" y="1714500"/>
            <a:ext cx="3566160" cy="301752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91990" y="1714500"/>
            <a:ext cx="3566160" cy="301752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7320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8096" y="1634727"/>
            <a:ext cx="3566160" cy="61722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725" b="0" cap="none" baseline="0">
                <a:solidFill>
                  <a:schemeClr val="accent1"/>
                </a:solidFill>
                <a:latin typeface="+mn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8096" y="2225841"/>
            <a:ext cx="3566160" cy="250617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93166" y="1634727"/>
            <a:ext cx="3566160" cy="61722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1725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marL="0" lvl="0" indent="0" algn="l" defTabSz="685800" rtl="0" eaLnBrk="1" latinLnBrk="0" hangingPunct="1">
              <a:lnSpc>
                <a:spcPct val="90000"/>
              </a:lnSpc>
              <a:spcBef>
                <a:spcPts val="135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93166" y="2225841"/>
            <a:ext cx="3566160" cy="250617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5951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1437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0401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768096" y="353632"/>
            <a:ext cx="3291840" cy="130302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3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6250" y="617220"/>
            <a:ext cx="4258818" cy="388848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8096" y="1693129"/>
            <a:ext cx="3291840" cy="2821721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450"/>
              </a:spcBef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6058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720104"/>
            <a:ext cx="5829300" cy="1097280"/>
          </a:xfrm>
        </p:spPr>
        <p:txBody>
          <a:bodyPr anchor="ctr">
            <a:normAutofit/>
          </a:bodyPr>
          <a:lstStyle>
            <a:lvl1pPr algn="r">
              <a:defRPr sz="3750" spc="15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9141714" cy="3429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57950" y="3720104"/>
            <a:ext cx="2400300" cy="109728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35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290132" y="3948080"/>
            <a:ext cx="0" cy="6858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8003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8096" y="438912"/>
            <a:ext cx="7290054" cy="11247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8096" y="1714500"/>
            <a:ext cx="7290055" cy="301752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8097" y="4853028"/>
            <a:ext cx="1615607" cy="2057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0298CD5-6C1E-4009-B41F-6DF62E31D3BE}" type="datetimeFigureOut">
              <a:rPr lang="en-US" dirty="0"/>
              <a:pPr/>
              <a:t>11/26/2024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32200" y="4853028"/>
            <a:ext cx="4426094" cy="2057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28000" y="4853028"/>
            <a:ext cx="730250" cy="2057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571500" y="619743"/>
            <a:ext cx="0" cy="6858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4878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</p:sldLayoutIdLst>
  <p:hf sldNum="0" hdr="0" ftr="0" dt="0"/>
  <p:txStyles>
    <p:titleStyle>
      <a:lvl1pPr algn="l" defTabSz="685800" rtl="0" eaLnBrk="1" latinLnBrk="0" hangingPunct="1">
        <a:lnSpc>
          <a:spcPct val="80000"/>
        </a:lnSpc>
        <a:spcBef>
          <a:spcPct val="0"/>
        </a:spcBef>
        <a:buNone/>
        <a:defRPr sz="3750" kern="1200" cap="all" spc="75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1650" kern="1200">
          <a:solidFill>
            <a:schemeClr val="tx1"/>
          </a:solidFill>
          <a:latin typeface="+mn-lt"/>
          <a:ea typeface="+mn-ea"/>
          <a:cs typeface="+mn-cs"/>
        </a:defRPr>
      </a:lvl1pPr>
      <a:lvl2pPr marL="198882" indent="-10287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Wingdings 3" pitchFamily="18" charset="2"/>
        <a:buChar char=""/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336042" indent="-10287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Wingdings 3" pitchFamily="18" charset="2"/>
        <a:buChar char=""/>
        <a:defRPr sz="1050" kern="1200">
          <a:solidFill>
            <a:schemeClr val="tx1"/>
          </a:solidFill>
          <a:latin typeface="+mn-lt"/>
          <a:ea typeface="+mn-ea"/>
          <a:cs typeface="+mn-cs"/>
        </a:defRPr>
      </a:lvl3pPr>
      <a:lvl4pPr marL="445770" indent="-10287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Wingdings 3" pitchFamily="18" charset="2"/>
        <a:buChar char=""/>
        <a:defRPr sz="1050" kern="1200">
          <a:solidFill>
            <a:schemeClr val="tx1"/>
          </a:solidFill>
          <a:latin typeface="+mn-lt"/>
          <a:ea typeface="+mn-ea"/>
          <a:cs typeface="+mn-cs"/>
        </a:defRPr>
      </a:lvl4pPr>
      <a:lvl5pPr marL="582930" indent="-10287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Wingdings 3" pitchFamily="18" charset="2"/>
        <a:buChar char=""/>
        <a:defRPr sz="1050" kern="1200">
          <a:solidFill>
            <a:schemeClr val="tx1"/>
          </a:solidFill>
          <a:latin typeface="+mn-lt"/>
          <a:ea typeface="+mn-ea"/>
          <a:cs typeface="+mn-cs"/>
        </a:defRPr>
      </a:lvl5pPr>
      <a:lvl6pPr marL="685800" indent="-10287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Wingdings 3" pitchFamily="18" charset="2"/>
        <a:buChar char=""/>
        <a:defRPr sz="1050" kern="1200">
          <a:solidFill>
            <a:schemeClr val="tx1"/>
          </a:solidFill>
          <a:latin typeface="+mn-lt"/>
          <a:ea typeface="+mn-ea"/>
          <a:cs typeface="+mn-cs"/>
        </a:defRPr>
      </a:lvl6pPr>
      <a:lvl7pPr marL="795528" indent="-10287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Wingdings 3" pitchFamily="18" charset="2"/>
        <a:buChar char=""/>
        <a:defRPr sz="1050" kern="1200">
          <a:solidFill>
            <a:schemeClr val="tx1"/>
          </a:solidFill>
          <a:latin typeface="+mn-lt"/>
          <a:ea typeface="+mn-ea"/>
          <a:cs typeface="+mn-cs"/>
        </a:defRPr>
      </a:lvl7pPr>
      <a:lvl8pPr marL="912114" indent="-10287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Wingdings 3" pitchFamily="18" charset="2"/>
        <a:buChar char=""/>
        <a:defRPr sz="1050" kern="1200">
          <a:solidFill>
            <a:schemeClr val="tx1"/>
          </a:solidFill>
          <a:latin typeface="+mn-lt"/>
          <a:ea typeface="+mn-ea"/>
          <a:cs typeface="+mn-cs"/>
        </a:defRPr>
      </a:lvl8pPr>
      <a:lvl9pPr marL="1021842" indent="-10287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Wingdings 3" pitchFamily="18" charset="2"/>
        <a:buChar char=""/>
        <a:defRPr sz="10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4800600"/>
            <a:ext cx="91440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4750737"/>
            <a:ext cx="9144001" cy="494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301"/>
            <a:ext cx="7543800" cy="301752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4844839"/>
            <a:ext cx="18542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rgbClr val="FFFFFF"/>
                </a:solidFill>
              </a:defRPr>
            </a:lvl1pPr>
          </a:lstStyle>
          <a:p>
            <a:fld id="{90298CD5-6C1E-4009-B41F-6DF62E31D3BE}" type="datetimeFigureOut">
              <a:rPr lang="en-US" smtClean="0"/>
              <a:pPr/>
              <a:t>11/26/2024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4844839"/>
            <a:ext cx="36171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4844839"/>
            <a:ext cx="9840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303384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89862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31" r:id="rId2"/>
    <p:sldLayoutId id="2147483732" r:id="rId3"/>
    <p:sldLayoutId id="2147483733" r:id="rId4"/>
    <p:sldLayoutId id="2147483734" r:id="rId5"/>
    <p:sldLayoutId id="2147483735" r:id="rId6"/>
    <p:sldLayoutId id="2147483736" r:id="rId7"/>
    <p:sldLayoutId id="2147483737" r:id="rId8"/>
    <p:sldLayoutId id="2147483738" r:id="rId9"/>
    <p:sldLayoutId id="2147483739" r:id="rId10"/>
    <p:sldLayoutId id="2147483740" r:id="rId11"/>
    <p:sldLayoutId id="2147483741" r:id="rId12"/>
    <p:sldLayoutId id="2147483742" r:id="rId13"/>
    <p:sldLayoutId id="2147483743" r:id="rId14"/>
    <p:sldLayoutId id="2147483744" r:id="rId15"/>
  </p:sldLayoutIdLst>
  <p:hf sldNum="0" hdr="0" ftr="0" dt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dk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89210"/>
            <a:ext cx="9144000" cy="5054290"/>
          </a:xfrm>
          <a:blipFill>
            <a:blip r:embed="rId2"/>
            <a:stretch>
              <a:fillRect/>
            </a:stretch>
          </a:blipFill>
        </p:spPr>
        <p:txBody>
          <a:bodyPr/>
          <a:lstStyle/>
          <a:p>
            <a:r>
              <a:rPr lang="en-US" sz="4000" b="1" i="1" spc="300" dirty="0" smtClean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CAR RACING GAME USING </a:t>
            </a:r>
            <a:r>
              <a:rPr lang="en-US" sz="4000" b="1" i="1" spc="300" dirty="0" smtClean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AI</a:t>
            </a:r>
            <a:br>
              <a:rPr lang="en-US" sz="4000" b="1" i="1" spc="300" dirty="0" smtClean="0">
                <a:solidFill>
                  <a:schemeClr val="bg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</a:br>
            <a:endParaRPr lang="en-US" sz="4000" b="1" i="1" spc="30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532120" y="4363720"/>
            <a:ext cx="390482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Nowshin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Nawal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Mim</a:t>
            </a:r>
            <a:r>
              <a:rPr lang="en-US" dirty="0" smtClean="0">
                <a:solidFill>
                  <a:schemeClr val="bg1"/>
                </a:solidFill>
              </a:rPr>
              <a:t> 1911054042</a:t>
            </a:r>
          </a:p>
          <a:p>
            <a:r>
              <a:rPr lang="en-US" dirty="0" err="1" smtClean="0">
                <a:solidFill>
                  <a:schemeClr val="bg1"/>
                </a:solidFill>
              </a:rPr>
              <a:t>Mehrab</a:t>
            </a:r>
            <a:r>
              <a:rPr lang="en-US" dirty="0" smtClean="0">
                <a:solidFill>
                  <a:schemeClr val="bg1"/>
                </a:solidFill>
              </a:rPr>
              <a:t> E Rashid Khan 1931071642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S.M </a:t>
            </a:r>
            <a:r>
              <a:rPr lang="en-US" dirty="0" err="1" smtClean="0">
                <a:solidFill>
                  <a:schemeClr val="bg1"/>
                </a:solidFill>
              </a:rPr>
              <a:t>Shamim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Sarowar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Pranto</a:t>
            </a:r>
            <a:r>
              <a:rPr lang="en-US" dirty="0" smtClean="0">
                <a:solidFill>
                  <a:schemeClr val="bg1"/>
                </a:solidFill>
              </a:rPr>
              <a:t> 1931514642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29004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 &amp; Future Work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- AI has significantly improved the gaming experience by creating dynamic, responsive racing opponents.</a:t>
            </a:r>
          </a:p>
          <a:p>
            <a:r>
              <a:rPr lang="en-US" dirty="0"/>
              <a:t>- Future Work: Incorporate multiplayer features, improve AI learning, and enhance car behavior simulation.</a:t>
            </a:r>
          </a:p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>
                <a:latin typeface="Tw Cen MT" panose="020B0602020104020603" pitchFamily="34" charset="0"/>
              </a:rPr>
              <a:t>Game Concept</a:t>
            </a:r>
            <a:endParaRPr dirty="0">
              <a:latin typeface="Tw Cen MT" panose="020B0602020104020603" pitchFamily="34" charset="0"/>
            </a:endParaRPr>
          </a:p>
        </p:txBody>
      </p:sp>
      <p:sp>
        <p:nvSpPr>
          <p:cNvPr id="83" name="Google Shape;83;p1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 lang="en-US" sz="1600" dirty="0">
              <a:latin typeface="Tw Cen MT" panose="020B0602020104020603" pitchFamily="34" charset="0"/>
            </a:endParaRPr>
          </a:p>
          <a:p>
            <a:r>
              <a:rPr lang="en-US" sz="1600" dirty="0">
                <a:latin typeface="Tw Cen MT" panose="020B0602020104020603" pitchFamily="34" charset="0"/>
              </a:rPr>
              <a:t>- A car racing game with AI-controlled cars.</a:t>
            </a:r>
          </a:p>
          <a:p>
            <a:r>
              <a:rPr lang="en-US" sz="1600" dirty="0">
                <a:latin typeface="Tw Cen MT" panose="020B0602020104020603" pitchFamily="34" charset="0"/>
              </a:rPr>
              <a:t>- Players race against AI cars that use reinforcement learning or pre-defined behavior patterns.</a:t>
            </a:r>
          </a:p>
          <a:p>
            <a:r>
              <a:rPr lang="en-US" sz="1600" dirty="0">
                <a:latin typeface="Tw Cen MT" panose="020B0602020104020603" pitchFamily="34" charset="0"/>
              </a:rPr>
              <a:t>- The AI cars simulate realistic movements and adjust strategies based on the player's actions.</a:t>
            </a:r>
          </a:p>
          <a:p>
            <a:endParaRPr lang="en-US" sz="1600" dirty="0">
              <a:latin typeface="Tw Cen MT" panose="020B0602020104020603" pitchFamily="34" charset="0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endParaRPr sz="1600" dirty="0">
              <a:latin typeface="Tw Cen MT" panose="020B0602020104020603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39700" indent="0">
              <a:buNone/>
            </a:pPr>
            <a:endParaRPr lang="en-US" sz="1600" dirty="0" smtClean="0">
              <a:latin typeface="Tw Cen MT" panose="020B0602020104020603" pitchFamily="34" charset="0"/>
            </a:endParaRPr>
          </a:p>
          <a:p>
            <a:pPr marL="139700" indent="0">
              <a:buNone/>
            </a:pPr>
            <a:r>
              <a:rPr lang="en-US" sz="1600" b="1" dirty="0" smtClean="0">
                <a:latin typeface="Tw Cen MT" panose="020B0602020104020603" pitchFamily="34" charset="0"/>
              </a:rPr>
              <a:t>What is NEAT?</a:t>
            </a:r>
          </a:p>
          <a:p>
            <a:pPr marL="139700" indent="0">
              <a:buNone/>
            </a:pPr>
            <a:endParaRPr lang="en-US" sz="1600" b="1" dirty="0" smtClean="0">
              <a:latin typeface="Tw Cen MT" panose="020B0602020104020603" pitchFamily="34" charset="0"/>
            </a:endParaRPr>
          </a:p>
          <a:p>
            <a:r>
              <a:rPr lang="en-US" sz="1600" dirty="0" err="1" smtClean="0">
                <a:latin typeface="Tw Cen MT" panose="020B0602020104020603" pitchFamily="34" charset="0"/>
              </a:rPr>
              <a:t>NeuroEvolution</a:t>
            </a:r>
            <a:r>
              <a:rPr lang="en-US" sz="1600" dirty="0" smtClean="0">
                <a:latin typeface="Tw Cen MT" panose="020B0602020104020603" pitchFamily="34" charset="0"/>
              </a:rPr>
              <a:t> of Augmenting Topologies.</a:t>
            </a:r>
          </a:p>
          <a:p>
            <a:r>
              <a:rPr lang="en-US" sz="1600" dirty="0" smtClean="0">
                <a:latin typeface="Tw Cen MT" panose="020B0602020104020603" pitchFamily="34" charset="0"/>
              </a:rPr>
              <a:t>Uses evolutionary algorithms to train neural networks.</a:t>
            </a:r>
          </a:p>
          <a:p>
            <a:r>
              <a:rPr lang="en-US" sz="1600" dirty="0" smtClean="0">
                <a:latin typeface="Tw Cen MT" panose="020B0602020104020603" pitchFamily="34" charset="0"/>
              </a:rPr>
              <a:t>Combine genetic algorithm with network topology optimization</a:t>
            </a:r>
            <a:endParaRPr lang="en-US" sz="1600" dirty="0">
              <a:latin typeface="Tw Cen MT" panose="020B0602020104020603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2241" y="73917"/>
            <a:ext cx="8118600" cy="718563"/>
          </a:xfrm>
          <a:ln>
            <a:solidFill>
              <a:schemeClr val="accent1">
                <a:tint val="40000"/>
                <a:hueOff val="0"/>
                <a:satOff val="0"/>
                <a:lumOff val="0"/>
              </a:schemeClr>
            </a:solidFill>
          </a:ln>
        </p:spPr>
        <p:txBody>
          <a:bodyPr/>
          <a:lstStyle/>
          <a:p>
            <a:r>
              <a:rPr lang="en-US" sz="20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Project Overview</a:t>
            </a:r>
            <a:endParaRPr lang="en-US" sz="20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2242" y="955041"/>
            <a:ext cx="8118600" cy="3792046"/>
          </a:xfrm>
        </p:spPr>
        <p:txBody>
          <a:bodyPr>
            <a:normAutofit/>
          </a:bodyPr>
          <a:lstStyle/>
          <a:p>
            <a:r>
              <a:rPr lang="en-US" sz="1600" b="1" i="1" u="sng" dirty="0" smtClean="0">
                <a:solidFill>
                  <a:schemeClr val="tx1"/>
                </a:solidFill>
                <a:latin typeface="Tw Cen MT" panose="020B0602020104020603" pitchFamily="34" charset="0"/>
              </a:rPr>
              <a:t>Objective:</a:t>
            </a:r>
            <a:r>
              <a:rPr lang="en-US" sz="1600" cap="none" dirty="0" smtClean="0">
                <a:solidFill>
                  <a:schemeClr val="tx1"/>
                </a:solidFill>
                <a:latin typeface="Tw Cen MT" panose="020B0602020104020603" pitchFamily="34" charset="0"/>
              </a:rPr>
              <a:t/>
            </a:r>
            <a:br>
              <a:rPr lang="en-US" sz="1600" cap="none" dirty="0" smtClean="0">
                <a:solidFill>
                  <a:schemeClr val="tx1"/>
                </a:solidFill>
                <a:latin typeface="Tw Cen MT" panose="020B0602020104020603" pitchFamily="34" charset="0"/>
              </a:rPr>
            </a:br>
            <a:r>
              <a:rPr lang="en-US" sz="1600" cap="none" spc="0" dirty="0" smtClean="0">
                <a:solidFill>
                  <a:schemeClr val="tx1"/>
                </a:solidFill>
                <a:latin typeface="Tw Cen MT" panose="020B0602020104020603" pitchFamily="34" charset="0"/>
              </a:rPr>
              <a:t>Develop an </a:t>
            </a:r>
            <a:r>
              <a:rPr lang="en-US" sz="1600" cap="none" spc="0" dirty="0">
                <a:solidFill>
                  <a:schemeClr val="tx1"/>
                </a:solidFill>
                <a:latin typeface="Tw Cen MT" panose="020B0602020104020603" pitchFamily="34" charset="0"/>
              </a:rPr>
              <a:t>A</a:t>
            </a:r>
            <a:r>
              <a:rPr lang="en-US" sz="1600" cap="none" spc="0" dirty="0" smtClean="0">
                <a:solidFill>
                  <a:schemeClr val="tx1"/>
                </a:solidFill>
                <a:latin typeface="Tw Cen MT" panose="020B0602020104020603" pitchFamily="34" charset="0"/>
              </a:rPr>
              <a:t>i-powered car racing Agent that simulates real-time decision-making and path-following using machine learning techniques.</a:t>
            </a:r>
          </a:p>
          <a:p>
            <a:r>
              <a:rPr lang="en-US" sz="1600" b="1" dirty="0" smtClean="0">
                <a:solidFill>
                  <a:schemeClr val="tx1"/>
                </a:solidFill>
                <a:latin typeface="Tw Cen MT" panose="020B0602020104020603" pitchFamily="34" charset="0"/>
              </a:rPr>
              <a:t>Key </a:t>
            </a:r>
            <a:r>
              <a:rPr lang="en-US" sz="1600" b="1" dirty="0">
                <a:solidFill>
                  <a:schemeClr val="tx1"/>
                </a:solidFill>
                <a:latin typeface="Tw Cen MT" panose="020B0602020104020603" pitchFamily="34" charset="0"/>
              </a:rPr>
              <a:t>Features:</a:t>
            </a:r>
            <a:endParaRPr lang="en-US" sz="1600" dirty="0">
              <a:solidFill>
                <a:schemeClr val="tx1"/>
              </a:solidFill>
              <a:latin typeface="Tw Cen MT" panose="020B0602020104020603" pitchFamily="34" charset="0"/>
            </a:endParaRPr>
          </a:p>
          <a:p>
            <a:pPr marL="628650" lvl="1" indent="-285750" algn="l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Tw Cen MT" panose="020B0602020104020603" pitchFamily="34" charset="0"/>
              </a:rPr>
              <a:t>Realistic racing environment with dynamic obstacles.</a:t>
            </a:r>
          </a:p>
          <a:p>
            <a:pPr marL="628650" lvl="1" indent="-285750" algn="l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Tw Cen MT" panose="020B0602020104020603" pitchFamily="34" charset="0"/>
              </a:rPr>
              <a:t>AI-driven vehicles that learn to race by observing and adapting to the environment.</a:t>
            </a:r>
          </a:p>
          <a:p>
            <a:pPr marL="628650" lvl="1" indent="-285750" algn="l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Tw Cen MT" panose="020B0602020104020603" pitchFamily="34" charset="0"/>
              </a:rPr>
              <a:t>Multiple levels of difficulty to challenge the AI models</a:t>
            </a:r>
            <a:r>
              <a:rPr lang="en-US" sz="1600" dirty="0" smtClean="0">
                <a:solidFill>
                  <a:schemeClr val="tx1"/>
                </a:solidFill>
                <a:latin typeface="Tw Cen MT" panose="020B0602020104020603" pitchFamily="34" charset="0"/>
              </a:rPr>
              <a:t>.</a:t>
            </a:r>
          </a:p>
          <a:p>
            <a:pPr lvl="1" algn="l"/>
            <a:endParaRPr lang="en-US" sz="1600" b="1" dirty="0" smtClean="0">
              <a:latin typeface="Tw Cen MT" panose="020B0602020104020603" pitchFamily="34" charset="0"/>
            </a:endParaRPr>
          </a:p>
          <a:p>
            <a:pPr lvl="1" algn="l"/>
            <a:endParaRPr lang="en-US" sz="1600" b="1" dirty="0" smtClean="0">
              <a:latin typeface="Tw Cen MT" panose="020B0602020104020603" pitchFamily="34" charset="0"/>
            </a:endParaRPr>
          </a:p>
          <a:p>
            <a:pPr lvl="1" algn="l"/>
            <a:r>
              <a:rPr lang="en-US" sz="1600" b="1" dirty="0" smtClean="0">
                <a:latin typeface="Tw Cen MT" panose="020B0602020104020603" pitchFamily="34" charset="0"/>
              </a:rPr>
              <a:t>Project </a:t>
            </a:r>
            <a:r>
              <a:rPr lang="en-US" sz="1600" b="1" dirty="0">
                <a:latin typeface="Tw Cen MT" panose="020B0602020104020603" pitchFamily="34" charset="0"/>
              </a:rPr>
              <a:t>Goal:</a:t>
            </a:r>
            <a:r>
              <a:rPr lang="en-US" sz="1600" dirty="0">
                <a:latin typeface="Tw Cen MT" panose="020B0602020104020603" pitchFamily="34" charset="0"/>
              </a:rPr>
              <a:t> To simulate an AI car's ability to learn and adapt in real-time, improving over multiple races using reinforcement learning algorithms.</a:t>
            </a:r>
            <a:endParaRPr lang="en-US" sz="1600" dirty="0">
              <a:solidFill>
                <a:schemeClr val="tx1"/>
              </a:solidFill>
              <a:latin typeface="Tw Cen MT" panose="020B0602020104020603" pitchFamily="34" charset="0"/>
            </a:endParaRPr>
          </a:p>
          <a:p>
            <a:r>
              <a:rPr lang="en-US" sz="14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  <a:cs typeface="Times New Roman" panose="02020603050405020304" pitchFamily="18" charset="0"/>
              </a:rPr>
              <a:t>.</a:t>
            </a:r>
            <a:r>
              <a:rPr lang="en-US" sz="14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  <a:cs typeface="Times New Roman" panose="02020603050405020304" pitchFamily="18" charset="0"/>
              </a:rPr>
              <a:t> </a:t>
            </a:r>
            <a:endParaRPr lang="en-US" sz="1400" dirty="0" smtClean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w Cen MT" panose="020B0602020104020603" pitchFamily="34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1400" dirty="0" smtClean="0">
              <a:solidFill>
                <a:schemeClr val="tx1"/>
              </a:solidFill>
              <a:latin typeface="Tw Cen MT" panose="020B0602020104020603" pitchFamily="34" charset="0"/>
              <a:cs typeface="Times New Roman" panose="02020603050405020304" pitchFamily="18" charset="0"/>
            </a:endParaRPr>
          </a:p>
          <a:p>
            <a:endParaRPr lang="en-US" sz="1400" dirty="0" smtClean="0">
              <a:solidFill>
                <a:schemeClr val="tx1"/>
              </a:solidFill>
              <a:latin typeface="Tw Cen MT" panose="020B0602020104020603" pitchFamily="34" charset="0"/>
              <a:cs typeface="Times New Roman" panose="02020603050405020304" pitchFamily="18" charset="0"/>
            </a:endParaRPr>
          </a:p>
          <a:p>
            <a:endParaRPr lang="en-US" sz="1400" dirty="0">
              <a:solidFill>
                <a:schemeClr val="tx1"/>
              </a:solidFill>
              <a:latin typeface="Tw Cen MT" panose="020B0602020104020603" pitchFamily="34" charset="0"/>
              <a:cs typeface="Times New Roman" panose="02020603050405020304" pitchFamily="18" charset="0"/>
            </a:endParaRPr>
          </a:p>
          <a:p>
            <a:endParaRPr lang="en-US" sz="1400" dirty="0">
              <a:solidFill>
                <a:schemeClr val="tx1"/>
              </a:solidFill>
              <a:latin typeface="Tw Cen MT" panose="020B0602020104020603" pitchFamily="34" charset="0"/>
              <a:cs typeface="Times New Roman" panose="02020603050405020304" pitchFamily="18" charset="0"/>
            </a:endParaRPr>
          </a:p>
          <a:p>
            <a:endParaRPr lang="en-US" sz="1400" dirty="0">
              <a:solidFill>
                <a:schemeClr val="tx1"/>
              </a:solidFill>
              <a:latin typeface="Tw Cen MT" panose="020B0602020104020603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0"/>
              </a:schemeClr>
            </a:gs>
            <a:gs pos="74000">
              <a:schemeClr val="accent2">
                <a:lumMod val="45000"/>
                <a:lumOff val="55000"/>
              </a:schemeClr>
            </a:gs>
            <a:gs pos="83000">
              <a:schemeClr val="accent2">
                <a:lumMod val="45000"/>
                <a:lumOff val="55000"/>
              </a:schemeClr>
            </a:gs>
            <a:gs pos="100000">
              <a:schemeClr val="accent2">
                <a:lumMod val="30000"/>
                <a:lumOff val="70000"/>
              </a:schemeClr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0" y="113097"/>
            <a:ext cx="3698240" cy="613200"/>
          </a:xfrm>
        </p:spPr>
        <p:txBody>
          <a:bodyPr/>
          <a:lstStyle/>
          <a:p>
            <a:r>
              <a:rPr lang="en-US" dirty="0" smtClean="0">
                <a:latin typeface="Tw Cen MT" panose="020B0602020104020603" pitchFamily="34" charset="0"/>
              </a:rPr>
              <a:t>Technologies Used</a:t>
            </a:r>
            <a:endParaRPr lang="en-US" dirty="0">
              <a:latin typeface="Tw Cen MT" panose="020B0602020104020603" pitchFamily="34" charset="0"/>
            </a:endParaRPr>
          </a:p>
        </p:txBody>
      </p:sp>
      <p:sp>
        <p:nvSpPr>
          <p:cNvPr id="9" name="Rectangle 1"/>
          <p:cNvSpPr>
            <a:spLocks noGrp="1" noChangeArrowheads="1"/>
          </p:cNvSpPr>
          <p:nvPr>
            <p:ph type="body" idx="1"/>
          </p:nvPr>
        </p:nvSpPr>
        <p:spPr bwMode="auto">
          <a:xfrm>
            <a:off x="52778" y="907016"/>
            <a:ext cx="4207522" cy="33855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w Cen MT" panose="020B0602020104020603" pitchFamily="34" charset="0"/>
                <a:cs typeface="Times New Roman" panose="02020603050405020304" pitchFamily="18" charset="0"/>
              </a:rPr>
              <a:t>Programming Language: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w Cen MT" panose="020B0602020104020603" pitchFamily="34" charset="0"/>
                <a:cs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w Cen MT" panose="020B0602020104020603" pitchFamily="34" charset="0"/>
                <a:cs typeface="Times New Roman" panose="02020603050405020304" pitchFamily="18" charset="0"/>
              </a:rPr>
              <a:t>Python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w Cen MT" panose="020B0602020104020603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w Cen MT" panose="020B0602020104020603" pitchFamily="34" charset="0"/>
                <a:cs typeface="Times New Roman" panose="02020603050405020304" pitchFamily="18" charset="0"/>
              </a:rPr>
              <a:t>Game Engine: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w Cen MT" panose="020B0602020104020603" pitchFamily="34" charset="0"/>
                <a:cs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w Cen MT" panose="020B0602020104020603" pitchFamily="34" charset="0"/>
                <a:cs typeface="Times New Roman" panose="02020603050405020304" pitchFamily="18" charset="0"/>
              </a:rPr>
              <a:t>Pygame</a:t>
            </a:r>
            <a:endParaRPr kumimoji="0" lang="en-US" altLang="en-U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w Cen MT" panose="020B0602020104020603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w Cen MT" panose="020B0602020104020603" pitchFamily="34" charset="0"/>
                <a:cs typeface="Times New Roman" panose="02020603050405020304" pitchFamily="18" charset="0"/>
              </a:rPr>
              <a:t>Machine Learning Framework: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w Cen MT" panose="020B0602020104020603" pitchFamily="34" charset="0"/>
                <a:cs typeface="Times New Roman" panose="02020603050405020304" pitchFamily="18" charset="0"/>
              </a:rPr>
              <a:t> NEAT (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w Cen MT" panose="020B0602020104020603" pitchFamily="34" charset="0"/>
                <a:cs typeface="Times New Roman" panose="02020603050405020304" pitchFamily="18" charset="0"/>
              </a:rPr>
              <a:t>NeuroEvolution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w Cen MT" panose="020B0602020104020603" pitchFamily="34" charset="0"/>
                <a:cs typeface="Times New Roman" panose="02020603050405020304" pitchFamily="18" charset="0"/>
              </a:rPr>
              <a:t> of Augmenting Topologies)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w Cen MT" panose="020B0602020104020603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w Cen MT" panose="020B0602020104020603" pitchFamily="34" charset="0"/>
                <a:cs typeface="Times New Roman" panose="02020603050405020304" pitchFamily="18" charset="0"/>
              </a:rPr>
              <a:t>Libraries:</a:t>
            </a:r>
            <a:endParaRPr kumimoji="0" lang="en-US" altLang="en-U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w Cen MT" panose="020B0602020104020603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w Cen MT" panose="020B0602020104020603" pitchFamily="34" charset="0"/>
                <a:cs typeface="Times New Roman" panose="02020603050405020304" pitchFamily="18" charset="0"/>
              </a:rPr>
              <a:t>Math and OS for utilities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w Cen MT" panose="020B0602020104020603" pitchFamily="34" charset="0"/>
                <a:cs typeface="Times New Roman" panose="02020603050405020304" pitchFamily="18" charset="0"/>
              </a:rPr>
              <a:t>Pygame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w Cen MT" panose="020B0602020104020603" pitchFamily="34" charset="0"/>
                <a:cs typeface="Times New Roman" panose="02020603050405020304" pitchFamily="18" charset="0"/>
              </a:rPr>
              <a:t> for game development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w Cen MT" panose="020B0602020104020603" pitchFamily="34" charset="0"/>
                <a:cs typeface="Times New Roman" panose="02020603050405020304" pitchFamily="18" charset="0"/>
              </a:rPr>
              <a:t>Neat-Python for neural network evolution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w Cen MT" panose="020B0602020104020603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w Cen MT" panose="020B0602020104020603" pitchFamily="34" charset="0"/>
                <a:cs typeface="Times New Roman" panose="02020603050405020304" pitchFamily="18" charset="0"/>
              </a:rPr>
              <a:t>Tools:</a:t>
            </a:r>
            <a:endParaRPr kumimoji="0" lang="en-US" altLang="en-U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w Cen MT" panose="020B0602020104020603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w Cen MT" panose="020B0602020104020603" pitchFamily="34" charset="0"/>
                <a:cs typeface="Times New Roman" panose="02020603050405020304" pitchFamily="18" charset="0"/>
              </a:rPr>
              <a:t>PyCharm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w Cen MT" panose="020B0602020104020603" pitchFamily="34" charset="0"/>
                <a:cs typeface="Times New Roman" panose="02020603050405020304" pitchFamily="18" charset="0"/>
              </a:rPr>
              <a:t> IDE for development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w Cen MT" panose="020B0602020104020603" pitchFamily="34" charset="0"/>
                <a:cs typeface="Times New Roman" panose="02020603050405020304" pitchFamily="18" charset="0"/>
              </a:rPr>
              <a:t>Custom assets and graphics for car and track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w Cen MT" panose="020B0602020104020603" pitchFamily="34" charset="0"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1278" y="0"/>
            <a:ext cx="4721421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>
            <a:spLocks noGrp="1"/>
          </p:cNvSpPr>
          <p:nvPr>
            <p:ph type="title"/>
          </p:nvPr>
        </p:nvSpPr>
        <p:spPr>
          <a:xfrm>
            <a:off x="512700" y="267629"/>
            <a:ext cx="4111339" cy="389549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1400" dirty="0">
                <a:latin typeface="Tw Cen MT" panose="020B0602020104020603" pitchFamily="34" charset="0"/>
              </a:rPr>
              <a:t/>
            </a:r>
            <a:br>
              <a:rPr lang="en-US" sz="1400" dirty="0">
                <a:latin typeface="Tw Cen MT" panose="020B0602020104020603" pitchFamily="34" charset="0"/>
              </a:rPr>
            </a:br>
            <a:r>
              <a:rPr lang="en-US" sz="1400" dirty="0" smtClean="0">
                <a:latin typeface="Tw Cen MT" panose="020B0602020104020603" pitchFamily="34" charset="0"/>
              </a:rPr>
              <a:t/>
            </a:r>
            <a:br>
              <a:rPr lang="en-US" sz="1400" dirty="0" smtClean="0">
                <a:latin typeface="Tw Cen MT" panose="020B0602020104020603" pitchFamily="34" charset="0"/>
              </a:rPr>
            </a:br>
            <a:r>
              <a:rPr lang="en-US" sz="1400" dirty="0" smtClean="0">
                <a:latin typeface="Tw Cen MT" panose="020B0602020104020603" pitchFamily="34" charset="0"/>
              </a:rPr>
              <a:t/>
            </a:r>
            <a:br>
              <a:rPr lang="en-US" sz="1400" dirty="0" smtClean="0">
                <a:latin typeface="Tw Cen MT" panose="020B0602020104020603" pitchFamily="34" charset="0"/>
              </a:rPr>
            </a:br>
            <a:r>
              <a:rPr lang="en-US" sz="1400" dirty="0">
                <a:latin typeface="Tw Cen MT" panose="020B0602020104020603" pitchFamily="34" charset="0"/>
              </a:rPr>
              <a:t/>
            </a:r>
            <a:br>
              <a:rPr lang="en-US" sz="1400" dirty="0">
                <a:latin typeface="Tw Cen MT" panose="020B0602020104020603" pitchFamily="34" charset="0"/>
              </a:rPr>
            </a:br>
            <a:r>
              <a:rPr lang="en-US" sz="2400" b="1" i="1" u="sng" dirty="0">
                <a:solidFill>
                  <a:schemeClr val="bg1"/>
                </a:solidFill>
                <a:latin typeface="Tw Cen MT" panose="020B0602020104020603" pitchFamily="34" charset="0"/>
              </a:rPr>
              <a:t>Game </a:t>
            </a:r>
            <a:r>
              <a:rPr lang="en-US" sz="2400" b="1" i="1" u="sng" dirty="0" smtClean="0">
                <a:solidFill>
                  <a:schemeClr val="bg1"/>
                </a:solidFill>
                <a:latin typeface="Tw Cen MT" panose="020B0602020104020603" pitchFamily="34" charset="0"/>
              </a:rPr>
              <a:t>Concept</a:t>
            </a:r>
            <a:br>
              <a:rPr lang="en-US" sz="2400" b="1" i="1" u="sng" dirty="0" smtClean="0">
                <a:solidFill>
                  <a:schemeClr val="bg1"/>
                </a:solidFill>
                <a:latin typeface="Tw Cen MT" panose="020B0602020104020603" pitchFamily="34" charset="0"/>
              </a:rPr>
            </a:br>
            <a:r>
              <a:rPr lang="en-US" sz="2400" b="1" i="1" u="sng" dirty="0">
                <a:solidFill>
                  <a:schemeClr val="bg1"/>
                </a:solidFill>
                <a:latin typeface="Tw Cen MT" panose="020B0602020104020603" pitchFamily="34" charset="0"/>
              </a:rPr>
              <a:t/>
            </a:r>
            <a:br>
              <a:rPr lang="en-US" sz="2400" b="1" i="1" u="sng" dirty="0">
                <a:solidFill>
                  <a:schemeClr val="bg1"/>
                </a:solidFill>
                <a:latin typeface="Tw Cen MT" panose="020B0602020104020603" pitchFamily="34" charset="0"/>
              </a:rPr>
            </a:br>
            <a:r>
              <a:rPr lang="en-US" sz="1400" dirty="0" smtClean="0">
                <a:solidFill>
                  <a:schemeClr val="bg1"/>
                </a:solidFill>
                <a:latin typeface="Tw Cen MT" panose="020B0602020104020603" pitchFamily="34" charset="0"/>
              </a:rPr>
              <a:t/>
            </a:r>
            <a:br>
              <a:rPr lang="en-US" sz="1400" dirty="0" smtClean="0">
                <a:solidFill>
                  <a:schemeClr val="bg1"/>
                </a:solidFill>
                <a:latin typeface="Tw Cen MT" panose="020B0602020104020603" pitchFamily="34" charset="0"/>
              </a:rPr>
            </a:br>
            <a:r>
              <a:rPr lang="en-US" sz="1400" dirty="0">
                <a:solidFill>
                  <a:schemeClr val="bg1"/>
                </a:solidFill>
                <a:latin typeface="Tw Cen MT" panose="020B0602020104020603" pitchFamily="34" charset="0"/>
              </a:rPr>
              <a:t/>
            </a:r>
            <a:br>
              <a:rPr lang="en-US" sz="1400" dirty="0">
                <a:solidFill>
                  <a:schemeClr val="bg1"/>
                </a:solidFill>
                <a:latin typeface="Tw Cen MT" panose="020B0602020104020603" pitchFamily="34" charset="0"/>
              </a:rPr>
            </a:br>
            <a:r>
              <a:rPr lang="en-US" sz="1400" dirty="0" smtClean="0">
                <a:solidFill>
                  <a:schemeClr val="bg1"/>
                </a:solidFill>
                <a:latin typeface="Tw Cen MT" panose="020B0602020104020603" pitchFamily="34" charset="0"/>
                <a:cs typeface="Times New Roman" panose="02020603050405020304" pitchFamily="18" charset="0"/>
              </a:rPr>
              <a:t>- </a:t>
            </a:r>
            <a:r>
              <a:rPr lang="en-US" sz="1400" dirty="0">
                <a:solidFill>
                  <a:schemeClr val="bg1"/>
                </a:solidFill>
                <a:latin typeface="Tw Cen MT" panose="020B0602020104020603" pitchFamily="34" charset="0"/>
                <a:cs typeface="Times New Roman" panose="02020603050405020304" pitchFamily="18" charset="0"/>
              </a:rPr>
              <a:t>A car racing game with AI-controlled cars.</a:t>
            </a:r>
            <a:br>
              <a:rPr lang="en-US" sz="1400" dirty="0">
                <a:solidFill>
                  <a:schemeClr val="bg1"/>
                </a:solidFill>
                <a:latin typeface="Tw Cen MT" panose="020B0602020104020603" pitchFamily="34" charset="0"/>
                <a:cs typeface="Times New Roman" panose="02020603050405020304" pitchFamily="18" charset="0"/>
              </a:rPr>
            </a:br>
            <a:r>
              <a:rPr lang="en-US" sz="1400" dirty="0">
                <a:solidFill>
                  <a:schemeClr val="bg1"/>
                </a:solidFill>
                <a:latin typeface="Tw Cen MT" panose="020B0602020104020603" pitchFamily="34" charset="0"/>
                <a:cs typeface="Times New Roman" panose="02020603050405020304" pitchFamily="18" charset="0"/>
              </a:rPr>
              <a:t>- Players race against AI cars that use reinforcement learning or pre-defined behavior patterns.</a:t>
            </a:r>
            <a:br>
              <a:rPr lang="en-US" sz="1400" dirty="0">
                <a:solidFill>
                  <a:schemeClr val="bg1"/>
                </a:solidFill>
                <a:latin typeface="Tw Cen MT" panose="020B0602020104020603" pitchFamily="34" charset="0"/>
                <a:cs typeface="Times New Roman" panose="02020603050405020304" pitchFamily="18" charset="0"/>
              </a:rPr>
            </a:br>
            <a:r>
              <a:rPr lang="en-US" sz="1400" dirty="0">
                <a:solidFill>
                  <a:schemeClr val="bg1"/>
                </a:solidFill>
                <a:latin typeface="Tw Cen MT" panose="020B0602020104020603" pitchFamily="34" charset="0"/>
                <a:cs typeface="Times New Roman" panose="02020603050405020304" pitchFamily="18" charset="0"/>
              </a:rPr>
              <a:t>- The AI cars simulate realistic movements and adjust strategies based on the player's actions.</a:t>
            </a:r>
            <a:br>
              <a:rPr lang="en-US" sz="1400" dirty="0">
                <a:solidFill>
                  <a:schemeClr val="bg1"/>
                </a:solidFill>
                <a:latin typeface="Tw Cen MT" panose="020B0602020104020603" pitchFamily="34" charset="0"/>
                <a:cs typeface="Times New Roman" panose="02020603050405020304" pitchFamily="18" charset="0"/>
              </a:rPr>
            </a:br>
            <a:r>
              <a:rPr lang="en-US" sz="1400" dirty="0">
                <a:solidFill>
                  <a:schemeClr val="bg1"/>
                </a:solidFill>
                <a:latin typeface="Tw Cen MT" panose="020B0602020104020603" pitchFamily="34" charset="0"/>
                <a:cs typeface="Times New Roman" panose="02020603050405020304" pitchFamily="18" charset="0"/>
              </a:rPr>
              <a:t/>
            </a:r>
            <a:br>
              <a:rPr lang="en-US" sz="1400" dirty="0">
                <a:solidFill>
                  <a:schemeClr val="bg1"/>
                </a:solidFill>
                <a:latin typeface="Tw Cen MT" panose="020B0602020104020603" pitchFamily="34" charset="0"/>
                <a:cs typeface="Times New Roman" panose="02020603050405020304" pitchFamily="18" charset="0"/>
              </a:rPr>
            </a:br>
            <a:endParaRPr lang="en-US" sz="1400" dirty="0">
              <a:solidFill>
                <a:schemeClr val="bg1"/>
              </a:solidFill>
              <a:latin typeface="Tw Cen MT" panose="020B0602020104020603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734726" y="1662606"/>
            <a:ext cx="3813717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 smtClean="0">
                <a:solidFill>
                  <a:schemeClr val="bg1"/>
                </a:solidFill>
                <a:latin typeface="Tw Cen MT" panose="020B0602020104020603" pitchFamily="34" charset="0"/>
                <a:ea typeface="MS Mincho" panose="02020609040205080304" pitchFamily="49" charset="-128"/>
              </a:rPr>
              <a:t>AI Technology Use</a:t>
            </a:r>
          </a:p>
          <a:p>
            <a:endParaRPr lang="en-US" sz="2400" b="1" i="1" dirty="0" smtClean="0">
              <a:ln w="0"/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Tw Cen MT" panose="020B0602020104020603" pitchFamily="34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r>
              <a:rPr lang="en-US" dirty="0" smtClean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w Cen MT" panose="020B0602020104020603" pitchFamily="34" charset="0"/>
                <a:cs typeface="Times New Roman" panose="02020603050405020304" pitchFamily="18" charset="0"/>
              </a:rPr>
              <a:t>- Reinforcement Learning: AI learns optimal racing strategies through trial and error.</a:t>
            </a:r>
          </a:p>
          <a:p>
            <a:r>
              <a:rPr lang="en-US" dirty="0" smtClean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w Cen MT" panose="020B0602020104020603" pitchFamily="34" charset="0"/>
                <a:cs typeface="Times New Roman" panose="02020603050405020304" pitchFamily="18" charset="0"/>
              </a:rPr>
              <a:t>- </a:t>
            </a:r>
            <a:r>
              <a:rPr lang="en-US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w Cen MT" panose="020B0602020104020603" pitchFamily="34" charset="0"/>
                <a:cs typeface="Times New Roman" panose="02020603050405020304" pitchFamily="18" charset="0"/>
              </a:rPr>
              <a:t>Neural Networks: Used for predicting racing behavior and adjusting to the player's actions.</a:t>
            </a:r>
          </a:p>
          <a:p>
            <a:r>
              <a:rPr lang="en-US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w Cen MT" panose="020B0602020104020603" pitchFamily="34" charset="0"/>
                <a:cs typeface="Times New Roman" panose="02020603050405020304" pitchFamily="18" charset="0"/>
              </a:rPr>
              <a:t>- Pathfinding Algorithms: AI cars follow racing tracks and avoid obstacles efficiently.</a:t>
            </a:r>
          </a:p>
          <a:p>
            <a:endParaRPr lang="en-US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Tw Cen MT" panose="020B0602020104020603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0250" y="526350"/>
            <a:ext cx="2423935" cy="409080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486" y="0"/>
            <a:ext cx="2780774" cy="51435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055431" y="582091"/>
            <a:ext cx="3152078" cy="307777"/>
          </a:xfrm>
          <a:prstGeom prst="rect">
            <a:avLst/>
          </a:prstGeom>
          <a:solidFill>
            <a:schemeClr val="lt1">
              <a:alpha val="50000"/>
            </a:schemeClr>
          </a:solidFill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Project design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 flipH="1">
            <a:off x="2831911" y="209630"/>
            <a:ext cx="5977056" cy="4407520"/>
          </a:xfrm>
          <a:prstGeom prst="rect">
            <a:avLst/>
          </a:prstGeom>
          <a:blipFill dpi="0" rotWithShape="1">
            <a:blip r:embed="rId4">
              <a:alphaModFix amt="16000"/>
            </a:blip>
            <a:srcRect/>
            <a:stretch>
              <a:fillRect/>
            </a:stretch>
          </a:blip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latin typeface="Tw Cen MT" panose="020B0602020104020603" pitchFamily="34" charset="0"/>
              </a:rPr>
              <a:t>How AI Powers the Racing Game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dirty="0">
              <a:latin typeface="Tw Cen MT" panose="020B0602020104020603" pitchFamily="34" charset="0"/>
            </a:endParaRPr>
          </a:p>
          <a:p>
            <a:r>
              <a:rPr dirty="0">
                <a:latin typeface="Tw Cen MT" panose="020B0602020104020603" pitchFamily="34" charset="0"/>
              </a:rPr>
              <a:t>- AI algorithms control car acceleration, braking, and steering.</a:t>
            </a:r>
          </a:p>
          <a:p>
            <a:r>
              <a:rPr dirty="0">
                <a:latin typeface="Tw Cen MT" panose="020B0602020104020603" pitchFamily="34" charset="0"/>
              </a:rPr>
              <a:t>- AI cars detect player positions and use decision-making processes to optimize their own moves.</a:t>
            </a:r>
          </a:p>
          <a:p>
            <a:r>
              <a:rPr dirty="0">
                <a:latin typeface="Tw Cen MT" panose="020B0602020104020603" pitchFamily="34" charset="0"/>
              </a:rPr>
              <a:t>- AI adapts to the difficulty level, providing players with a challenging racing experience.</a:t>
            </a:r>
          </a:p>
          <a:p>
            <a:endParaRPr dirty="0">
              <a:latin typeface="Tw Cen MT" panose="020B06020201040206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53830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>
            <a:spLocks noGrp="1"/>
          </p:cNvSpPr>
          <p:nvPr>
            <p:ph type="title"/>
          </p:nvPr>
        </p:nvSpPr>
        <p:spPr>
          <a:xfrm>
            <a:off x="311700" y="278898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>
                <a:latin typeface="Tw Cen MT" panose="020B0602020104020603" pitchFamily="34" charset="0"/>
              </a:rPr>
              <a:t>Game Development Process</a:t>
            </a:r>
            <a:endParaRPr dirty="0">
              <a:latin typeface="Tw Cen MT" panose="020B0602020104020603" pitchFamily="34" charset="0"/>
            </a:endParaRPr>
          </a:p>
        </p:txBody>
      </p:sp>
      <p:sp>
        <p:nvSpPr>
          <p:cNvPr id="101" name="Google Shape;101;p20"/>
          <p:cNvSpPr txBox="1">
            <a:spLocks noGrp="1"/>
          </p:cNvSpPr>
          <p:nvPr>
            <p:ph type="body" idx="1"/>
          </p:nvPr>
        </p:nvSpPr>
        <p:spPr>
          <a:xfrm>
            <a:off x="311700" y="892098"/>
            <a:ext cx="4520700" cy="40441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800" dirty="0">
                <a:latin typeface="Tw Cen MT" panose="020B0602020104020603" pitchFamily="34" charset="0"/>
              </a:rPr>
              <a:t>1. Concept Development: Define game mechanics, AI behavior, and overall game structure.</a:t>
            </a:r>
          </a:p>
          <a:p>
            <a:r>
              <a:rPr lang="en-US" sz="1800" dirty="0">
                <a:latin typeface="Tw Cen MT" panose="020B0602020104020603" pitchFamily="34" charset="0"/>
              </a:rPr>
              <a:t>2. AI Implementation: Develop reinforcement learning models and pathfinding algorithms.</a:t>
            </a:r>
          </a:p>
          <a:p>
            <a:r>
              <a:rPr lang="en-US" sz="1800" dirty="0">
                <a:latin typeface="Tw Cen MT" panose="020B0602020104020603" pitchFamily="34" charset="0"/>
              </a:rPr>
              <a:t>3. Game Testing: Conduct playtesting to fine-tune AI behavior and player experience.</a:t>
            </a:r>
          </a:p>
          <a:p>
            <a:r>
              <a:rPr lang="en-US" sz="1800" dirty="0">
                <a:latin typeface="Tw Cen MT" panose="020B0602020104020603" pitchFamily="34" charset="0"/>
              </a:rPr>
              <a:t>4. Polishing: Improve graphics, AI responsiveness, and optimize performance.</a:t>
            </a:r>
            <a:endParaRPr lang="en-US" sz="1800" dirty="0">
              <a:latin typeface="Tw Cen MT" panose="020B0602020104020603" pitchFamily="34" charset="0"/>
            </a:endParaRPr>
          </a:p>
        </p:txBody>
      </p:sp>
      <p:sp>
        <p:nvSpPr>
          <p:cNvPr id="102" name="Google Shape;102;p20"/>
          <p:cNvSpPr txBox="1">
            <a:spLocks noGrp="1"/>
          </p:cNvSpPr>
          <p:nvPr>
            <p:ph type="body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2400" y="1113263"/>
            <a:ext cx="4286250" cy="345561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3909" y="330538"/>
            <a:ext cx="7290054" cy="1124712"/>
          </a:xfrm>
        </p:spPr>
        <p:txBody>
          <a:bodyPr/>
          <a:lstStyle/>
          <a:p>
            <a:r>
              <a:t>Challenges and Solutions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dirty="0"/>
          </a:p>
          <a:p>
            <a:r>
              <a:rPr dirty="0"/>
              <a:t>- Challenge: AI Cars Struggling with Complex Tracks</a:t>
            </a:r>
          </a:p>
          <a:p>
            <a:r>
              <a:rPr dirty="0"/>
              <a:t>  Solution: Improved pathfinding algorithms to navigate turns and obstacles.</a:t>
            </a:r>
          </a:p>
          <a:p>
            <a:r>
              <a:rPr dirty="0"/>
              <a:t>- Challenge: Overpowering AI Difficulty</a:t>
            </a:r>
          </a:p>
          <a:p>
            <a:r>
              <a:rPr dirty="0"/>
              <a:t>  Solution: Adjusted reinforcement learning models to create dynamic difficulty levels.</a:t>
            </a:r>
          </a:p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7005252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308</TotalTime>
  <Words>516</Words>
  <Application>Microsoft Office PowerPoint</Application>
  <PresentationFormat>On-screen Show (16:9)</PresentationFormat>
  <Paragraphs>70</Paragraphs>
  <Slides>10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21" baseType="lpstr">
      <vt:lpstr>Nirmala UI</vt:lpstr>
      <vt:lpstr>Times New Roman</vt:lpstr>
      <vt:lpstr>Wingdings 3</vt:lpstr>
      <vt:lpstr>Calibri</vt:lpstr>
      <vt:lpstr>Tw Cen MT Condensed</vt:lpstr>
      <vt:lpstr>MS Mincho</vt:lpstr>
      <vt:lpstr>Calibri Light</vt:lpstr>
      <vt:lpstr>Arial</vt:lpstr>
      <vt:lpstr>Tw Cen MT</vt:lpstr>
      <vt:lpstr>Integral</vt:lpstr>
      <vt:lpstr>Retrospect</vt:lpstr>
      <vt:lpstr>CAR RACING GAME USING AI </vt:lpstr>
      <vt:lpstr>Game Concept</vt:lpstr>
      <vt:lpstr> Project Overview</vt:lpstr>
      <vt:lpstr>Technologies Used</vt:lpstr>
      <vt:lpstr>    Game Concept    - A car racing game with AI-controlled cars. - Players race against AI cars that use reinforcement learning or pre-defined behavior patterns. - The AI cars simulate realistic movements and adjust strategies based on the player's actions.  </vt:lpstr>
      <vt:lpstr>PowerPoint Presentation</vt:lpstr>
      <vt:lpstr>How AI Powers the Racing Game</vt:lpstr>
      <vt:lpstr>Game Development Process</vt:lpstr>
      <vt:lpstr>Challenges and Solutions</vt:lpstr>
      <vt:lpstr>Conclusion &amp; Future 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HP</dc:creator>
  <cp:lastModifiedBy>HP</cp:lastModifiedBy>
  <cp:revision>17</cp:revision>
  <dcterms:modified xsi:type="dcterms:W3CDTF">2024-11-26T03:30:44Z</dcterms:modified>
</cp:coreProperties>
</file>